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Lobster" charset="-52"/>
      <p:regular r:id="rId9"/>
    </p:embeddedFont>
    <p:embeddedFont>
      <p:font typeface="Playfair Display" charset="-52"/>
      <p:regular r:id="rId10"/>
      <p:bold r:id="rId11"/>
      <p:italic r:id="rId12"/>
      <p:boldItalic r:id="rId13"/>
    </p:embeddedFont>
    <p:embeddedFont>
      <p:font typeface="Oswald" charset="-52"/>
      <p:regular r:id="rId14"/>
      <p:bold r:id="rId15"/>
    </p:embeddedFont>
    <p:embeddedFont>
      <p:font typeface="Montserrat" charset="-52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72" y="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893706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8da7916403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8da7916403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8da7916403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8da7916403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8da7916403_0_5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8da7916403_0_5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8da7916403_0_8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8da7916403_0_8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8db6fc4581_9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8db6fc4581_9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пеціальний макет 2">
  <p:cSld name="AUTOLAYOUT_2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100" y="-125"/>
            <a:ext cx="9144000" cy="5143500"/>
          </a:xfrm>
          <a:prstGeom prst="rect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0" y="0"/>
            <a:ext cx="37893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265500" y="316700"/>
            <a:ext cx="3163500" cy="260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4283675" y="316700"/>
            <a:ext cx="4407300" cy="3834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  <a:defRPr sz="1800">
                <a:solidFill>
                  <a:srgbClr val="FFFFFF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400"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пеціальний макет">
  <p:cSld name="AUTOLAYOUT_3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rgbClr val="696969"/>
              </a:gs>
              <a:gs pos="100000">
                <a:srgbClr val="1D1D1D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05950"/>
            <a:ext cx="3889500" cy="1833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2234525"/>
            <a:ext cx="3889500" cy="2334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400">
                <a:solidFill>
                  <a:srgbClr val="FFFFFF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 sz="1200">
                <a:solidFill>
                  <a:srgbClr val="FFFFFF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 sz="1200">
                <a:solidFill>
                  <a:srgbClr val="FFFFFF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4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ctrTitle"/>
          </p:nvPr>
        </p:nvSpPr>
        <p:spPr>
          <a:xfrm>
            <a:off x="344250" y="1120400"/>
            <a:ext cx="8455500" cy="21468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8300" i="1">
                <a:latin typeface="Lobster"/>
                <a:ea typeface="Lobster"/>
                <a:cs typeface="Lobster"/>
                <a:sym typeface="Lobster"/>
              </a:rPr>
              <a:t>Соціологія</a:t>
            </a:r>
            <a:endParaRPr sz="8300" i="1"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250" y="2736450"/>
            <a:ext cx="2857500" cy="228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838625" y="445025"/>
            <a:ext cx="4993800" cy="402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900" dirty="0"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900" dirty="0"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51832"/>
              <a:buFont typeface="Arial"/>
              <a:buNone/>
            </a:pPr>
            <a:r>
              <a:rPr lang="uk" sz="2122" b="1" dirty="0"/>
              <a:t>«Соціологія» сформує у студентів уміння використовувати соціологічний </a:t>
            </a:r>
            <a:r>
              <a:rPr lang="uk" sz="2122" b="1" dirty="0" smtClean="0"/>
              <a:t>підхід, </a:t>
            </a:r>
            <a:r>
              <a:rPr lang="uk" sz="2122" b="1" dirty="0"/>
              <a:t>як важливий засіб і дійовий інструмент аналізу складних соціальних проблем у всіх сферах життя, а головне – в побутовій та професійній діяльності.</a:t>
            </a:r>
            <a:endParaRPr sz="2122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322" dirty="0">
              <a:latin typeface="Lobster"/>
              <a:ea typeface="Lobster"/>
              <a:cs typeface="Lobster"/>
              <a:sym typeface="Lobster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" y="0"/>
            <a:ext cx="3471225" cy="282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265500" y="316700"/>
            <a:ext cx="3163500" cy="260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chemeClr val="dk2"/>
                </a:solidFill>
              </a:rPr>
              <a:t>Основні завдання:</a:t>
            </a:r>
            <a:endParaRPr sz="5100">
              <a:solidFill>
                <a:schemeClr val="dk2"/>
              </a:solidFill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4283675" y="316700"/>
            <a:ext cx="4407300" cy="45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just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swald"/>
              <a:buChar char="❏"/>
            </a:pPr>
            <a:r>
              <a:rPr lang="uk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розвиток соціологічного мислення і соціологічної уяви;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619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swald"/>
              <a:buChar char="❏"/>
            </a:pPr>
            <a:r>
              <a:rPr lang="uk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надання допомоги в розумінні сутності змісту соціологічних явищ і процесів, що відбуваються в сучасному ринковому суспільстві;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6195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swald"/>
              <a:buChar char="❏"/>
            </a:pPr>
            <a:r>
              <a:rPr lang="uk" sz="21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формування навичок ефективно приймати і реалізовувати рішення, спрямовані на оптимальне функціонування і подальший розвиток професійної діяльності в умовах ринку.</a:t>
            </a:r>
            <a:endParaRPr sz="21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sz="2100"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0000" y="2101200"/>
            <a:ext cx="1660206" cy="1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798125" y="734775"/>
            <a:ext cx="7702500" cy="38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 sz="2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Під час засвоєння  навчальної дисципліни студенти </a:t>
            </a:r>
            <a:r>
              <a:rPr lang="uk" sz="23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ознайомляться </a:t>
            </a:r>
            <a:r>
              <a:rPr lang="uk" sz="2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з теоретичними концепціями соціології, </a:t>
            </a:r>
            <a:r>
              <a:rPr lang="uk" sz="23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здобудуть практичні навички</a:t>
            </a:r>
            <a:r>
              <a:rPr lang="uk" sz="23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 проведення соціологічних досліджень з актуальних проблем сучасного життя людини в суспільстві.</a:t>
            </a:r>
            <a:endParaRPr sz="23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1150" y="3413838"/>
            <a:ext cx="2838450" cy="160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 rotWithShape="1">
          <a:blip r:embed="rId3">
            <a:alphaModFix/>
          </a:blip>
          <a:srcRect l="25000" r="25000"/>
          <a:stretch/>
        </p:blipFill>
        <p:spPr>
          <a:xfrm>
            <a:off x="4572000" y="0"/>
            <a:ext cx="4572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2234525"/>
            <a:ext cx="3889500" cy="23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uk"/>
              <a:t>оскільки створює наукове підґрунтя формування громадянського суспільства, яке надає людині більше свободи.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6" name="Google Shape;96;p19"/>
          <p:cNvSpPr/>
          <p:nvPr/>
        </p:nvSpPr>
        <p:spPr>
          <a:xfrm>
            <a:off x="311700" y="680225"/>
            <a:ext cx="4079400" cy="17355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406650" y="401525"/>
            <a:ext cx="3889500" cy="183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Соціологія набуває особливої актуальності в Україні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3952650"/>
            <a:ext cx="8353800" cy="61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605"/>
              <a:buFont typeface="Arial"/>
              <a:buNone/>
            </a:pPr>
            <a:r>
              <a:rPr lang="uk" sz="199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Викладач дисципліни: Лавренко </a:t>
            </a:r>
            <a:r>
              <a:rPr lang="uk" sz="1990" smtClean="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Анна </a:t>
            </a:r>
            <a:r>
              <a:rPr lang="uk" sz="199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rPr>
              <a:t>Олександрівна</a:t>
            </a:r>
            <a:endParaRPr sz="1990" dirty="0">
              <a:solidFill>
                <a:schemeClr val="dk2"/>
              </a:solidFill>
              <a:highlight>
                <a:schemeClr val="dk1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600"/>
              </a:spcAft>
              <a:buSzPts val="605"/>
              <a:buNone/>
            </a:pPr>
            <a:endParaRPr sz="1770" dirty="0"/>
          </a:p>
        </p:txBody>
      </p:sp>
      <p:pic>
        <p:nvPicPr>
          <p:cNvPr id="103" name="Google Shape;10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1813" y="570100"/>
            <a:ext cx="5713575" cy="315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Office PowerPoint</Application>
  <PresentationFormat>Экран (16:9)</PresentationFormat>
  <Paragraphs>15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Lobster</vt:lpstr>
      <vt:lpstr>Playfair Display</vt:lpstr>
      <vt:lpstr>Oswald</vt:lpstr>
      <vt:lpstr>Montserrat</vt:lpstr>
      <vt:lpstr>Pop</vt:lpstr>
      <vt:lpstr>Соціологія</vt:lpstr>
      <vt:lpstr>  «Соціологія» сформує у студентів уміння використовувати соціологічний підхід, як важливий засіб і дійовий інструмент аналізу складних соціальних проблем у всіх сферах життя, а головне – в побутовій та професійній діяльності. </vt:lpstr>
      <vt:lpstr>Основні завдання:</vt:lpstr>
      <vt:lpstr>Слайд 4</vt:lpstr>
      <vt:lpstr>Соціологія набуває особливої актуальності в Україні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</dc:title>
  <dc:creator>DELL</dc:creator>
  <cp:lastModifiedBy>Garri Lopurko</cp:lastModifiedBy>
  <cp:revision>3</cp:revision>
  <dcterms:modified xsi:type="dcterms:W3CDTF">2024-02-16T08:58:48Z</dcterms:modified>
</cp:coreProperties>
</file>